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roxima Nova"/>
      <p:regular r:id="rId16"/>
      <p:bold r:id="rId17"/>
      <p:italic r:id="rId18"/>
      <p:boldItalic r:id="rId19"/>
    </p:embeddedFont>
    <p:embeddedFont>
      <p:font typeface="Proxima Nova Extrabold"/>
      <p:bold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roximaNovaExtrabold-bold.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roximaNova-bold.fntdata"/><Relationship Id="rId16" Type="http://schemas.openxmlformats.org/officeDocument/2006/relationships/font" Target="fonts/ProximaNova-regular.fntdata"/><Relationship Id="rId5" Type="http://schemas.openxmlformats.org/officeDocument/2006/relationships/notesMaster" Target="notesMasters/notesMaster1.xml"/><Relationship Id="rId19" Type="http://schemas.openxmlformats.org/officeDocument/2006/relationships/font" Target="fonts/ProximaNova-boldItalic.fntdata"/><Relationship Id="rId6" Type="http://schemas.openxmlformats.org/officeDocument/2006/relationships/slide" Target="slides/slide1.xml"/><Relationship Id="rId18" Type="http://schemas.openxmlformats.org/officeDocument/2006/relationships/font" Target="fonts/ProximaNova-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6f905ed603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6f905ed603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849ba407de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849ba407de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16f905ed603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16f905ed603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849ba407de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849ba407de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849ba407de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849ba407de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849ba407de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849ba407de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849ba407de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849ba407de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849ba407de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849ba407de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84ccf9ee4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84ccf9ee4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849ba407d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849ba407d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53" name="Shape 53"/>
        <p:cNvGrpSpPr/>
        <p:nvPr/>
      </p:nvGrpSpPr>
      <p:grpSpPr>
        <a:xfrm>
          <a:off x="0" y="0"/>
          <a:ext cx="0" cy="0"/>
          <a:chOff x="0" y="0"/>
          <a:chExt cx="0" cy="0"/>
        </a:xfrm>
      </p:grpSpPr>
      <p:sp>
        <p:nvSpPr>
          <p:cNvPr id="54" name="Google Shape;54;p13"/>
          <p:cNvSpPr/>
          <p:nvPr/>
        </p:nvSpPr>
        <p:spPr>
          <a:xfrm>
            <a:off x="2004675" y="3383350"/>
            <a:ext cx="5134800" cy="7230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2466725" y="804850"/>
            <a:ext cx="4180800" cy="2190900"/>
          </a:xfrm>
          <a:prstGeom prst="roundRect">
            <a:avLst>
              <a:gd fmla="val 16667" name="adj"/>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u="sng">
                <a:solidFill>
                  <a:srgbClr val="3D85C6"/>
                </a:solidFill>
                <a:latin typeface="Proxima Nova Extrabold"/>
                <a:ea typeface="Proxima Nova Extrabold"/>
                <a:cs typeface="Proxima Nova Extrabold"/>
                <a:sym typeface="Proxima Nova Extrabold"/>
              </a:rPr>
              <a:t>Asmt #4</a:t>
            </a:r>
            <a:endParaRPr u="sng">
              <a:solidFill>
                <a:srgbClr val="3D85C6"/>
              </a:solidFill>
              <a:latin typeface="Proxima Nova Extrabold"/>
              <a:ea typeface="Proxima Nova Extrabold"/>
              <a:cs typeface="Proxima Nova Extrabold"/>
              <a:sym typeface="Proxima Nova Extrabold"/>
            </a:endParaRPr>
          </a:p>
          <a:p>
            <a:pPr indent="0" lvl="0" marL="0" rtl="0" algn="ctr">
              <a:spcBef>
                <a:spcPts val="0"/>
              </a:spcBef>
              <a:spcAft>
                <a:spcPts val="0"/>
              </a:spcAft>
              <a:buNone/>
            </a:pPr>
            <a:r>
              <a:rPr lang="en" u="sng">
                <a:solidFill>
                  <a:srgbClr val="3D85C6"/>
                </a:solidFill>
                <a:latin typeface="Proxima Nova Extrabold"/>
                <a:ea typeface="Proxima Nova Extrabold"/>
                <a:cs typeface="Proxima Nova Extrabold"/>
                <a:sym typeface="Proxima Nova Extrabold"/>
              </a:rPr>
              <a:t>Group unit </a:t>
            </a:r>
            <a:endParaRPr u="sng">
              <a:solidFill>
                <a:srgbClr val="3D85C6"/>
              </a:solidFill>
              <a:latin typeface="Proxima Nova Extrabold"/>
              <a:ea typeface="Proxima Nova Extrabold"/>
              <a:cs typeface="Proxima Nova Extrabold"/>
              <a:sym typeface="Proxima Nova Extrabold"/>
            </a:endParaRPr>
          </a:p>
        </p:txBody>
      </p:sp>
      <p:sp>
        <p:nvSpPr>
          <p:cNvPr id="57" name="Google Shape;57;p13"/>
          <p:cNvSpPr txBox="1"/>
          <p:nvPr>
            <p:ph idx="1" type="subTitle"/>
          </p:nvPr>
        </p:nvSpPr>
        <p:spPr>
          <a:xfrm>
            <a:off x="311700" y="3421550"/>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351C75"/>
                </a:solidFill>
              </a:rPr>
              <a:t>Hailey Wasden, Eledy Gomez</a:t>
            </a:r>
            <a:endParaRPr>
              <a:solidFill>
                <a:srgbClr val="351C75"/>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34" name="Shape 134"/>
        <p:cNvGrpSpPr/>
        <p:nvPr/>
      </p:nvGrpSpPr>
      <p:grpSpPr>
        <a:xfrm>
          <a:off x="0" y="0"/>
          <a:ext cx="0" cy="0"/>
          <a:chOff x="0" y="0"/>
          <a:chExt cx="0" cy="0"/>
        </a:xfrm>
      </p:grpSpPr>
      <p:pic>
        <p:nvPicPr>
          <p:cNvPr id="135" name="Google Shape;135;p22"/>
          <p:cNvPicPr preferRelativeResize="0"/>
          <p:nvPr/>
        </p:nvPicPr>
        <p:blipFill rotWithShape="1">
          <a:blip r:embed="rId3">
            <a:alphaModFix/>
          </a:blip>
          <a:srcRect b="0" l="51528" r="721" t="0"/>
          <a:stretch/>
        </p:blipFill>
        <p:spPr>
          <a:xfrm>
            <a:off x="98675" y="448275"/>
            <a:ext cx="2807699" cy="4099075"/>
          </a:xfrm>
          <a:prstGeom prst="rect">
            <a:avLst/>
          </a:prstGeom>
          <a:noFill/>
          <a:ln>
            <a:noFill/>
          </a:ln>
        </p:spPr>
      </p:pic>
      <p:pic>
        <p:nvPicPr>
          <p:cNvPr id="136" name="Google Shape;136;p22"/>
          <p:cNvPicPr preferRelativeResize="0"/>
          <p:nvPr/>
        </p:nvPicPr>
        <p:blipFill rotWithShape="1">
          <a:blip r:embed="rId4">
            <a:alphaModFix/>
          </a:blip>
          <a:srcRect b="0" l="0" r="50114" t="0"/>
          <a:stretch/>
        </p:blipFill>
        <p:spPr>
          <a:xfrm>
            <a:off x="3014388" y="448274"/>
            <a:ext cx="2925832" cy="4099076"/>
          </a:xfrm>
          <a:prstGeom prst="rect">
            <a:avLst/>
          </a:prstGeom>
          <a:noFill/>
          <a:ln>
            <a:noFill/>
          </a:ln>
        </p:spPr>
      </p:pic>
      <p:pic>
        <p:nvPicPr>
          <p:cNvPr id="137" name="Google Shape;137;p22"/>
          <p:cNvPicPr preferRelativeResize="0"/>
          <p:nvPr/>
        </p:nvPicPr>
        <p:blipFill rotWithShape="1">
          <a:blip r:embed="rId4">
            <a:alphaModFix/>
          </a:blip>
          <a:srcRect b="0" l="49786" r="0" t="0"/>
          <a:stretch/>
        </p:blipFill>
        <p:spPr>
          <a:xfrm>
            <a:off x="6048225" y="448275"/>
            <a:ext cx="2925823" cy="407218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61" name="Shape 61"/>
        <p:cNvGrpSpPr/>
        <p:nvPr/>
      </p:nvGrpSpPr>
      <p:grpSpPr>
        <a:xfrm>
          <a:off x="0" y="0"/>
          <a:ext cx="0" cy="0"/>
          <a:chOff x="0" y="0"/>
          <a:chExt cx="0" cy="0"/>
        </a:xfrm>
      </p:grpSpPr>
      <p:sp>
        <p:nvSpPr>
          <p:cNvPr id="62" name="Google Shape;62;p14"/>
          <p:cNvSpPr txBox="1"/>
          <p:nvPr/>
        </p:nvSpPr>
        <p:spPr>
          <a:xfrm>
            <a:off x="4599075" y="315200"/>
            <a:ext cx="4212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63" name="Google Shape;63;p14"/>
          <p:cNvSpPr/>
          <p:nvPr/>
        </p:nvSpPr>
        <p:spPr>
          <a:xfrm>
            <a:off x="118375" y="138100"/>
            <a:ext cx="3965400" cy="1065300"/>
          </a:xfrm>
          <a:prstGeom prst="roundRect">
            <a:avLst>
              <a:gd fmla="val 16667" name="adj"/>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txBox="1"/>
          <p:nvPr/>
        </p:nvSpPr>
        <p:spPr>
          <a:xfrm>
            <a:off x="364975" y="335375"/>
            <a:ext cx="58692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700">
                <a:solidFill>
                  <a:srgbClr val="3D85C6"/>
                </a:solidFill>
                <a:latin typeface="Impact"/>
                <a:ea typeface="Impact"/>
                <a:cs typeface="Impact"/>
                <a:sym typeface="Impact"/>
              </a:rPr>
              <a:t>Lesson Overview</a:t>
            </a:r>
            <a:endParaRPr sz="3700">
              <a:solidFill>
                <a:srgbClr val="3D85C6"/>
              </a:solidFill>
              <a:latin typeface="Impact"/>
              <a:ea typeface="Impact"/>
              <a:cs typeface="Impact"/>
              <a:sym typeface="Impact"/>
            </a:endParaRPr>
          </a:p>
        </p:txBody>
      </p:sp>
      <p:sp>
        <p:nvSpPr>
          <p:cNvPr id="65" name="Google Shape;65;p14"/>
          <p:cNvSpPr/>
          <p:nvPr/>
        </p:nvSpPr>
        <p:spPr>
          <a:xfrm>
            <a:off x="128225" y="1469750"/>
            <a:ext cx="8848200" cy="34821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441175" y="2039450"/>
            <a:ext cx="8137800" cy="1964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300">
                <a:solidFill>
                  <a:srgbClr val="3C78D8"/>
                </a:solidFill>
                <a:latin typeface="Impact"/>
                <a:ea typeface="Impact"/>
                <a:cs typeface="Impact"/>
                <a:sym typeface="Impact"/>
              </a:rPr>
              <a:t>Students will learn they can create story books like the ones they read in school and at home. Students will learn how to create art pieces that directly correlate with the words they have written in response to the memory prompt, and they will learn how to use multiple mediums to create one art piece.</a:t>
            </a:r>
            <a:endParaRPr b="1" sz="3400">
              <a:solidFill>
                <a:srgbClr val="3C78D8"/>
              </a:solidFill>
              <a:latin typeface="Impact"/>
              <a:ea typeface="Impact"/>
              <a:cs typeface="Impact"/>
              <a:sym typeface="Impact"/>
            </a:endParaRPr>
          </a:p>
        </p:txBody>
      </p:sp>
      <p:sp>
        <p:nvSpPr>
          <p:cNvPr id="67" name="Google Shape;67;p14"/>
          <p:cNvSpPr txBox="1"/>
          <p:nvPr/>
        </p:nvSpPr>
        <p:spPr>
          <a:xfrm>
            <a:off x="441175" y="335375"/>
            <a:ext cx="5869200" cy="754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3700">
                <a:solidFill>
                  <a:schemeClr val="lt1"/>
                </a:solidFill>
                <a:latin typeface="Impact"/>
                <a:ea typeface="Impact"/>
                <a:cs typeface="Impact"/>
                <a:sym typeface="Impact"/>
              </a:rPr>
              <a:t>Lesson Overview</a:t>
            </a:r>
            <a:endParaRPr sz="3700">
              <a:solidFill>
                <a:schemeClr val="lt1"/>
              </a:solidFill>
              <a:latin typeface="Impact"/>
              <a:ea typeface="Impact"/>
              <a:cs typeface="Impact"/>
              <a:sym typeface="Impac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71" name="Shape 71"/>
        <p:cNvGrpSpPr/>
        <p:nvPr/>
      </p:nvGrpSpPr>
      <p:grpSpPr>
        <a:xfrm>
          <a:off x="0" y="0"/>
          <a:ext cx="0" cy="0"/>
          <a:chOff x="0" y="0"/>
          <a:chExt cx="0" cy="0"/>
        </a:xfrm>
      </p:grpSpPr>
      <p:sp>
        <p:nvSpPr>
          <p:cNvPr id="72" name="Google Shape;72;p15"/>
          <p:cNvSpPr txBox="1"/>
          <p:nvPr/>
        </p:nvSpPr>
        <p:spPr>
          <a:xfrm>
            <a:off x="157825" y="946950"/>
            <a:ext cx="2673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3" name="Google Shape;73;p15"/>
          <p:cNvSpPr/>
          <p:nvPr/>
        </p:nvSpPr>
        <p:spPr>
          <a:xfrm>
            <a:off x="118375" y="147950"/>
            <a:ext cx="8897400" cy="1736100"/>
          </a:xfrm>
          <a:prstGeom prst="roundRect">
            <a:avLst>
              <a:gd fmla="val 16667" name="adj"/>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nvSpPr>
        <p:spPr>
          <a:xfrm>
            <a:off x="295975" y="468050"/>
            <a:ext cx="8542200" cy="1416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000">
                <a:solidFill>
                  <a:srgbClr val="3C78D8"/>
                </a:solidFill>
                <a:latin typeface="Impact"/>
                <a:ea typeface="Impact"/>
                <a:cs typeface="Impact"/>
                <a:sym typeface="Impact"/>
              </a:rPr>
              <a:t>The main ideas for this lesson are </a:t>
            </a:r>
            <a:r>
              <a:rPr lang="en" sz="2000" u="sng">
                <a:solidFill>
                  <a:srgbClr val="3C78D8"/>
                </a:solidFill>
                <a:latin typeface="Impact"/>
                <a:ea typeface="Impact"/>
                <a:cs typeface="Impact"/>
                <a:sym typeface="Impact"/>
              </a:rPr>
              <a:t>Memories</a:t>
            </a:r>
            <a:r>
              <a:rPr lang="en" sz="2000">
                <a:solidFill>
                  <a:srgbClr val="3C78D8"/>
                </a:solidFill>
                <a:latin typeface="Impact"/>
                <a:ea typeface="Impact"/>
                <a:cs typeface="Impact"/>
                <a:sym typeface="Impact"/>
              </a:rPr>
              <a:t>, </a:t>
            </a:r>
            <a:r>
              <a:rPr lang="en" sz="2000" u="sng">
                <a:solidFill>
                  <a:srgbClr val="3C78D8"/>
                </a:solidFill>
                <a:latin typeface="Impact"/>
                <a:ea typeface="Impact"/>
                <a:cs typeface="Impact"/>
                <a:sym typeface="Impact"/>
              </a:rPr>
              <a:t>Collaboration</a:t>
            </a:r>
            <a:r>
              <a:rPr lang="en" sz="2000">
                <a:solidFill>
                  <a:srgbClr val="3C78D8"/>
                </a:solidFill>
                <a:latin typeface="Impact"/>
                <a:ea typeface="Impact"/>
                <a:cs typeface="Impact"/>
                <a:sym typeface="Impact"/>
              </a:rPr>
              <a:t>, and </a:t>
            </a:r>
            <a:r>
              <a:rPr lang="en" sz="2000" u="sng">
                <a:solidFill>
                  <a:srgbClr val="3C78D8"/>
                </a:solidFill>
                <a:latin typeface="Impact"/>
                <a:ea typeface="Impact"/>
                <a:cs typeface="Impact"/>
                <a:sym typeface="Impact"/>
              </a:rPr>
              <a:t>illustration</a:t>
            </a:r>
            <a:r>
              <a:rPr lang="en" sz="2000">
                <a:solidFill>
                  <a:srgbClr val="3C78D8"/>
                </a:solidFill>
                <a:latin typeface="Impact"/>
                <a:ea typeface="Impact"/>
                <a:cs typeface="Impact"/>
                <a:sym typeface="Impact"/>
              </a:rPr>
              <a:t>. </a:t>
            </a:r>
            <a:r>
              <a:rPr lang="en" sz="2000">
                <a:solidFill>
                  <a:srgbClr val="3C78D8"/>
                </a:solidFill>
                <a:latin typeface="Impact"/>
                <a:ea typeface="Impact"/>
                <a:cs typeface="Impact"/>
                <a:sym typeface="Impact"/>
              </a:rPr>
              <a:t>Students</a:t>
            </a:r>
            <a:r>
              <a:rPr lang="en" sz="2000">
                <a:solidFill>
                  <a:srgbClr val="3C78D8"/>
                </a:solidFill>
                <a:latin typeface="Impact"/>
                <a:ea typeface="Impact"/>
                <a:cs typeface="Impact"/>
                <a:sym typeface="Impact"/>
              </a:rPr>
              <a:t> will use their own memories to answer the prompts in the books. They will use different mediums to create the images they want, and will illustrate images that go along with the words they used to answer the prompt.</a:t>
            </a:r>
            <a:endParaRPr sz="2000">
              <a:solidFill>
                <a:srgbClr val="3C78D8"/>
              </a:solidFill>
              <a:latin typeface="Impact"/>
              <a:ea typeface="Impact"/>
              <a:cs typeface="Impact"/>
              <a:sym typeface="Impact"/>
            </a:endParaRPr>
          </a:p>
        </p:txBody>
      </p:sp>
      <p:sp>
        <p:nvSpPr>
          <p:cNvPr id="75" name="Google Shape;75;p15"/>
          <p:cNvSpPr/>
          <p:nvPr/>
        </p:nvSpPr>
        <p:spPr>
          <a:xfrm>
            <a:off x="177550" y="2051725"/>
            <a:ext cx="4133100" cy="29199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txBox="1"/>
          <p:nvPr/>
        </p:nvSpPr>
        <p:spPr>
          <a:xfrm>
            <a:off x="483350" y="2347650"/>
            <a:ext cx="3551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7" name="Google Shape;77;p15"/>
          <p:cNvSpPr txBox="1"/>
          <p:nvPr/>
        </p:nvSpPr>
        <p:spPr>
          <a:xfrm>
            <a:off x="404425" y="2288475"/>
            <a:ext cx="363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8" name="Google Shape;78;p15"/>
          <p:cNvSpPr txBox="1"/>
          <p:nvPr/>
        </p:nvSpPr>
        <p:spPr>
          <a:xfrm>
            <a:off x="220100" y="2560500"/>
            <a:ext cx="4077600" cy="2493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500">
                <a:solidFill>
                  <a:srgbClr val="3C78D8"/>
                </a:solidFill>
                <a:latin typeface="Proxima Nova"/>
                <a:ea typeface="Proxima Nova"/>
                <a:cs typeface="Proxima Nova"/>
                <a:sym typeface="Proxima Nova"/>
              </a:rPr>
              <a:t>We wanted to expand this unit because we think it is a good way to pull students into art. Most of the k-2nd grade students primarily consume art through mediums such as storybooks, so creating their own can make them feel like artists. </a:t>
            </a:r>
            <a:endParaRPr b="1" sz="1500">
              <a:solidFill>
                <a:srgbClr val="3C78D8"/>
              </a:solidFill>
              <a:latin typeface="Proxima Nova"/>
              <a:ea typeface="Proxima Nova"/>
              <a:cs typeface="Proxima Nova"/>
              <a:sym typeface="Proxima Nova"/>
            </a:endParaRPr>
          </a:p>
          <a:p>
            <a:pPr indent="0" lvl="0" marL="0" rtl="0" algn="ctr">
              <a:spcBef>
                <a:spcPts val="0"/>
              </a:spcBef>
              <a:spcAft>
                <a:spcPts val="0"/>
              </a:spcAft>
              <a:buNone/>
            </a:pPr>
            <a:r>
              <a:rPr b="1" lang="en" sz="1500">
                <a:solidFill>
                  <a:srgbClr val="3C78D8"/>
                </a:solidFill>
                <a:latin typeface="Proxima Nova"/>
                <a:ea typeface="Proxima Nova"/>
                <a:cs typeface="Proxima Nova"/>
                <a:sym typeface="Proxima Nova"/>
              </a:rPr>
              <a:t>Expanding their list of materials they are comfortable using can set the path for them to be more open to new mediums later on in their art classes.</a:t>
            </a:r>
            <a:endParaRPr b="1" sz="1500">
              <a:solidFill>
                <a:srgbClr val="3C78D8"/>
              </a:solidFill>
              <a:latin typeface="Proxima Nova"/>
              <a:ea typeface="Proxima Nova"/>
              <a:cs typeface="Proxima Nova"/>
              <a:sym typeface="Proxima Nova"/>
            </a:endParaRPr>
          </a:p>
        </p:txBody>
      </p:sp>
      <p:sp>
        <p:nvSpPr>
          <p:cNvPr id="79" name="Google Shape;79;p15"/>
          <p:cNvSpPr/>
          <p:nvPr/>
        </p:nvSpPr>
        <p:spPr>
          <a:xfrm>
            <a:off x="4478300" y="2110925"/>
            <a:ext cx="4537500" cy="2919900"/>
          </a:xfrm>
          <a:prstGeom prst="roundRect">
            <a:avLst>
              <a:gd fmla="val 16667" name="adj"/>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5"/>
          <p:cNvSpPr txBox="1"/>
          <p:nvPr/>
        </p:nvSpPr>
        <p:spPr>
          <a:xfrm>
            <a:off x="4542950" y="2606700"/>
            <a:ext cx="4408200" cy="241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800">
                <a:solidFill>
                  <a:srgbClr val="3C78D8"/>
                </a:solidFill>
                <a:latin typeface="Proxima Nova"/>
                <a:ea typeface="Proxima Nova"/>
                <a:cs typeface="Proxima Nova"/>
                <a:sym typeface="Proxima Nova"/>
              </a:rPr>
              <a:t>The final </a:t>
            </a:r>
            <a:r>
              <a:rPr b="1" lang="en" sz="1800">
                <a:solidFill>
                  <a:srgbClr val="3C78D8"/>
                </a:solidFill>
                <a:latin typeface="Proxima Nova"/>
                <a:ea typeface="Proxima Nova"/>
                <a:cs typeface="Proxima Nova"/>
                <a:sym typeface="Proxima Nova"/>
              </a:rPr>
              <a:t>assessment</a:t>
            </a:r>
            <a:r>
              <a:rPr b="1" lang="en" sz="1800">
                <a:solidFill>
                  <a:srgbClr val="3C78D8"/>
                </a:solidFill>
                <a:latin typeface="Proxima Nova"/>
                <a:ea typeface="Proxima Nova"/>
                <a:cs typeface="Proxima Nova"/>
                <a:sym typeface="Proxima Nova"/>
              </a:rPr>
              <a:t> for this unit will be the completion of the fill-out book. The criteria will be more relaxed due to keeping the expectations reasonable for the age group, but the visual </a:t>
            </a:r>
            <a:r>
              <a:rPr b="1" lang="en" sz="1800">
                <a:solidFill>
                  <a:srgbClr val="3C78D8"/>
                </a:solidFill>
                <a:latin typeface="Proxima Nova"/>
                <a:ea typeface="Proxima Nova"/>
                <a:cs typeface="Proxima Nova"/>
                <a:sym typeface="Proxima Nova"/>
              </a:rPr>
              <a:t>images should have some relation to the written responses, and they should use at least 2 different mediums. </a:t>
            </a:r>
            <a:endParaRPr b="1" sz="1800">
              <a:solidFill>
                <a:srgbClr val="3C78D8"/>
              </a:solidFill>
              <a:latin typeface="Proxima Nova"/>
              <a:ea typeface="Proxima Nova"/>
              <a:cs typeface="Proxima Nova"/>
              <a:sym typeface="Proxima Nova"/>
            </a:endParaRPr>
          </a:p>
        </p:txBody>
      </p:sp>
      <p:sp>
        <p:nvSpPr>
          <p:cNvPr id="81" name="Google Shape;81;p15"/>
          <p:cNvSpPr txBox="1"/>
          <p:nvPr/>
        </p:nvSpPr>
        <p:spPr>
          <a:xfrm>
            <a:off x="1380175" y="2051725"/>
            <a:ext cx="18471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2600">
                <a:solidFill>
                  <a:srgbClr val="0000FF"/>
                </a:solidFill>
                <a:latin typeface="Impact"/>
                <a:ea typeface="Impact"/>
                <a:cs typeface="Impact"/>
                <a:sym typeface="Impact"/>
              </a:rPr>
              <a:t>Rationale</a:t>
            </a:r>
            <a:r>
              <a:rPr lang="en" sz="2600">
                <a:solidFill>
                  <a:srgbClr val="1155CC"/>
                </a:solidFill>
                <a:latin typeface="Impact"/>
                <a:ea typeface="Impact"/>
                <a:cs typeface="Impact"/>
                <a:sym typeface="Impact"/>
              </a:rPr>
              <a:t>:</a:t>
            </a:r>
            <a:endParaRPr sz="2600">
              <a:solidFill>
                <a:srgbClr val="1155CC"/>
              </a:solidFill>
            </a:endParaRPr>
          </a:p>
        </p:txBody>
      </p:sp>
      <p:sp>
        <p:nvSpPr>
          <p:cNvPr id="82" name="Google Shape;82;p15"/>
          <p:cNvSpPr txBox="1"/>
          <p:nvPr/>
        </p:nvSpPr>
        <p:spPr>
          <a:xfrm>
            <a:off x="1423400" y="2110925"/>
            <a:ext cx="20709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600">
                <a:solidFill>
                  <a:srgbClr val="FFFFFF"/>
                </a:solidFill>
                <a:latin typeface="Impact"/>
                <a:ea typeface="Impact"/>
                <a:cs typeface="Impact"/>
                <a:sym typeface="Impact"/>
              </a:rPr>
              <a:t>Rationale:</a:t>
            </a:r>
            <a:endParaRPr sz="2600">
              <a:solidFill>
                <a:srgbClr val="FFFFFF"/>
              </a:solidFill>
              <a:latin typeface="Impact"/>
              <a:ea typeface="Impact"/>
              <a:cs typeface="Impact"/>
              <a:sym typeface="Impact"/>
            </a:endParaRPr>
          </a:p>
        </p:txBody>
      </p:sp>
      <p:sp>
        <p:nvSpPr>
          <p:cNvPr id="83" name="Google Shape;83;p15"/>
          <p:cNvSpPr txBox="1"/>
          <p:nvPr/>
        </p:nvSpPr>
        <p:spPr>
          <a:xfrm>
            <a:off x="2019575" y="313000"/>
            <a:ext cx="119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84" name="Google Shape;84;p15"/>
          <p:cNvSpPr txBox="1"/>
          <p:nvPr/>
        </p:nvSpPr>
        <p:spPr>
          <a:xfrm>
            <a:off x="3294350" y="95775"/>
            <a:ext cx="1847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400">
                <a:solidFill>
                  <a:srgbClr val="1155CC"/>
                </a:solidFill>
                <a:latin typeface="Impact"/>
                <a:ea typeface="Impact"/>
                <a:cs typeface="Impact"/>
                <a:sym typeface="Impact"/>
              </a:rPr>
              <a:t>Main Ideas:</a:t>
            </a:r>
            <a:endParaRPr sz="2400">
              <a:solidFill>
                <a:srgbClr val="1155CC"/>
              </a:solidFill>
              <a:latin typeface="Impact"/>
              <a:ea typeface="Impact"/>
              <a:cs typeface="Impact"/>
              <a:sym typeface="Impact"/>
            </a:endParaRPr>
          </a:p>
        </p:txBody>
      </p:sp>
      <p:sp>
        <p:nvSpPr>
          <p:cNvPr id="85" name="Google Shape;85;p15"/>
          <p:cNvSpPr txBox="1"/>
          <p:nvPr/>
        </p:nvSpPr>
        <p:spPr>
          <a:xfrm>
            <a:off x="3360350" y="147950"/>
            <a:ext cx="17811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2400">
                <a:solidFill>
                  <a:schemeClr val="lt1"/>
                </a:solidFill>
                <a:latin typeface="Impact"/>
                <a:ea typeface="Impact"/>
                <a:cs typeface="Impact"/>
                <a:sym typeface="Impact"/>
              </a:rPr>
              <a:t>Main Ideas:</a:t>
            </a:r>
            <a:endParaRPr>
              <a:solidFill>
                <a:schemeClr val="lt1"/>
              </a:solidFill>
            </a:endParaRPr>
          </a:p>
        </p:txBody>
      </p:sp>
      <p:sp>
        <p:nvSpPr>
          <p:cNvPr id="86" name="Google Shape;86;p15"/>
          <p:cNvSpPr txBox="1"/>
          <p:nvPr/>
        </p:nvSpPr>
        <p:spPr>
          <a:xfrm>
            <a:off x="5544525" y="2110925"/>
            <a:ext cx="2772300" cy="585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2600">
                <a:solidFill>
                  <a:srgbClr val="1155CC"/>
                </a:solidFill>
                <a:latin typeface="Impact"/>
                <a:ea typeface="Impact"/>
                <a:cs typeface="Impact"/>
                <a:sym typeface="Impact"/>
              </a:rPr>
              <a:t>Final Assessment:</a:t>
            </a:r>
            <a:endParaRPr sz="2600">
              <a:solidFill>
                <a:srgbClr val="1155CC"/>
              </a:solidFill>
              <a:latin typeface="Impact"/>
              <a:ea typeface="Impact"/>
              <a:cs typeface="Impact"/>
              <a:sym typeface="Impact"/>
            </a:endParaRPr>
          </a:p>
        </p:txBody>
      </p:sp>
      <p:sp>
        <p:nvSpPr>
          <p:cNvPr id="87" name="Google Shape;87;p15"/>
          <p:cNvSpPr txBox="1"/>
          <p:nvPr/>
        </p:nvSpPr>
        <p:spPr>
          <a:xfrm>
            <a:off x="4933450" y="2705200"/>
            <a:ext cx="2280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88" name="Google Shape;88;p15"/>
          <p:cNvSpPr txBox="1"/>
          <p:nvPr/>
        </p:nvSpPr>
        <p:spPr>
          <a:xfrm>
            <a:off x="5589250" y="2147550"/>
            <a:ext cx="29361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lang="en" sz="2600">
                <a:solidFill>
                  <a:schemeClr val="lt1"/>
                </a:solidFill>
                <a:latin typeface="Impact"/>
                <a:ea typeface="Impact"/>
                <a:cs typeface="Impact"/>
                <a:sym typeface="Impact"/>
              </a:rPr>
              <a:t>Final Assessment:</a:t>
            </a:r>
            <a:endParaRPr sz="2600">
              <a:solidFill>
                <a:schemeClr val="lt1"/>
              </a:solidFill>
              <a:latin typeface="Impact"/>
              <a:ea typeface="Impact"/>
              <a:cs typeface="Impact"/>
              <a:sym typeface="Impact"/>
            </a:endParaRPr>
          </a:p>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92" name="Shape 92"/>
        <p:cNvGrpSpPr/>
        <p:nvPr/>
      </p:nvGrpSpPr>
      <p:grpSpPr>
        <a:xfrm>
          <a:off x="0" y="0"/>
          <a:ext cx="0" cy="0"/>
          <a:chOff x="0" y="0"/>
          <a:chExt cx="0" cy="0"/>
        </a:xfrm>
      </p:grpSpPr>
      <p:sp>
        <p:nvSpPr>
          <p:cNvPr id="93" name="Google Shape;93;p16"/>
          <p:cNvSpPr txBox="1"/>
          <p:nvPr/>
        </p:nvSpPr>
        <p:spPr>
          <a:xfrm>
            <a:off x="3324200" y="108500"/>
            <a:ext cx="2160300" cy="785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900">
                <a:solidFill>
                  <a:srgbClr val="3C78D8"/>
                </a:solidFill>
                <a:latin typeface="Impact"/>
                <a:ea typeface="Impact"/>
                <a:cs typeface="Impact"/>
                <a:sym typeface="Impact"/>
              </a:rPr>
              <a:t>Day One : </a:t>
            </a:r>
            <a:endParaRPr sz="3900">
              <a:solidFill>
                <a:srgbClr val="3C78D8"/>
              </a:solidFill>
              <a:latin typeface="Impact"/>
              <a:ea typeface="Impact"/>
              <a:cs typeface="Impact"/>
              <a:sym typeface="Impact"/>
            </a:endParaRPr>
          </a:p>
        </p:txBody>
      </p:sp>
      <p:sp>
        <p:nvSpPr>
          <p:cNvPr id="94" name="Google Shape;94;p16"/>
          <p:cNvSpPr/>
          <p:nvPr/>
        </p:nvSpPr>
        <p:spPr>
          <a:xfrm>
            <a:off x="167700" y="818725"/>
            <a:ext cx="8729700" cy="40443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6"/>
          <p:cNvSpPr txBox="1"/>
          <p:nvPr/>
        </p:nvSpPr>
        <p:spPr>
          <a:xfrm>
            <a:off x="557250" y="1024525"/>
            <a:ext cx="8029500" cy="38790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SzPts val="1600"/>
              <a:buChar char="-"/>
            </a:pPr>
            <a:r>
              <a:rPr b="1" lang="en" sz="1600"/>
              <a:t>Students will be introduced to the project with a slideshow asking what some of their favorite story books are, and what some of their favorite memories from the school year have been.</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As a class, we will read “The Very Hungry Caterpillar” by Eric Carle, and talk about the story and the pictures (what does it look like the images are made of? How do the words on the page match or not match the pictures on the page?)</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Students begin to brainstorm and sketch some of their ideas, this is a time where they will share their concepts and ideas with the class, and </a:t>
            </a:r>
            <a:r>
              <a:rPr b="1" lang="en" sz="1600"/>
              <a:t>receive</a:t>
            </a:r>
            <a:r>
              <a:rPr b="1" lang="en" sz="1600"/>
              <a:t> feedback and ideas from </a:t>
            </a:r>
            <a:r>
              <a:rPr b="1" lang="en" sz="1600"/>
              <a:t>teacher and maybe even other students.</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(depending on time for class) students who have some ideas ready may begin to work in their own personal storybook.</a:t>
            </a:r>
            <a:endParaRPr b="1" sz="1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99" name="Shape 99"/>
        <p:cNvGrpSpPr/>
        <p:nvPr/>
      </p:nvGrpSpPr>
      <p:grpSpPr>
        <a:xfrm>
          <a:off x="0" y="0"/>
          <a:ext cx="0" cy="0"/>
          <a:chOff x="0" y="0"/>
          <a:chExt cx="0" cy="0"/>
        </a:xfrm>
      </p:grpSpPr>
      <p:sp>
        <p:nvSpPr>
          <p:cNvPr id="100" name="Google Shape;100;p17"/>
          <p:cNvSpPr txBox="1"/>
          <p:nvPr/>
        </p:nvSpPr>
        <p:spPr>
          <a:xfrm>
            <a:off x="3161400" y="49325"/>
            <a:ext cx="28212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3C78D8"/>
                </a:solidFill>
                <a:latin typeface="Impact"/>
                <a:ea typeface="Impact"/>
                <a:cs typeface="Impact"/>
                <a:sym typeface="Impact"/>
              </a:rPr>
              <a:t>Day Two:</a:t>
            </a:r>
            <a:endParaRPr sz="3200">
              <a:solidFill>
                <a:srgbClr val="3C78D8"/>
              </a:solidFill>
              <a:latin typeface="Impact"/>
              <a:ea typeface="Impact"/>
              <a:cs typeface="Impact"/>
              <a:sym typeface="Impact"/>
            </a:endParaRPr>
          </a:p>
        </p:txBody>
      </p:sp>
      <p:sp>
        <p:nvSpPr>
          <p:cNvPr id="101" name="Google Shape;101;p17"/>
          <p:cNvSpPr/>
          <p:nvPr/>
        </p:nvSpPr>
        <p:spPr>
          <a:xfrm>
            <a:off x="98650" y="690475"/>
            <a:ext cx="8897400" cy="4251300"/>
          </a:xfrm>
          <a:prstGeom prst="roundRect">
            <a:avLst>
              <a:gd fmla="val 16667" name="adj"/>
            </a:avLst>
          </a:prstGeom>
          <a:solidFill>
            <a:srgbClr val="EA9999"/>
          </a:solidFill>
          <a:ln cap="flat" cmpd="sng" w="9525">
            <a:solidFill>
              <a:srgbClr val="EA999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7"/>
          <p:cNvSpPr txBox="1"/>
          <p:nvPr/>
        </p:nvSpPr>
        <p:spPr>
          <a:xfrm>
            <a:off x="478450" y="942450"/>
            <a:ext cx="8137800" cy="34362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SzPts val="1600"/>
              <a:buChar char="-"/>
            </a:pPr>
            <a:r>
              <a:rPr b="1" lang="en" sz="1600"/>
              <a:t>Day two will be a day full of working on filling out those books. </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 Teacher will once again discuss the concept of mixed media, like when the project was introduced, as a reminder. </a:t>
            </a:r>
            <a:endParaRPr b="1" sz="1600"/>
          </a:p>
          <a:p>
            <a:pPr indent="0" lvl="0" marL="45720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With teacher walking around providing help and guidance, students will fill out the written responses and their artistic responses, paying attention to make the two match up on each page in terms of subject matter, and playing around with different mediums for their art pieces.</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There will not be a lot of interruption with instruction on this day, for students to really get into the art making and </a:t>
            </a:r>
            <a:r>
              <a:rPr b="1" lang="en" sz="1600"/>
              <a:t>storytelling</a:t>
            </a:r>
            <a:r>
              <a:rPr b="1" lang="en" sz="1600"/>
              <a:t> headspace and make progress on their projects.</a:t>
            </a:r>
            <a:endParaRPr b="1"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06" name="Shape 106"/>
        <p:cNvGrpSpPr/>
        <p:nvPr/>
      </p:nvGrpSpPr>
      <p:grpSpPr>
        <a:xfrm>
          <a:off x="0" y="0"/>
          <a:ext cx="0" cy="0"/>
          <a:chOff x="0" y="0"/>
          <a:chExt cx="0" cy="0"/>
        </a:xfrm>
      </p:grpSpPr>
      <p:sp>
        <p:nvSpPr>
          <p:cNvPr id="107" name="Google Shape;107;p18"/>
          <p:cNvSpPr txBox="1"/>
          <p:nvPr/>
        </p:nvSpPr>
        <p:spPr>
          <a:xfrm>
            <a:off x="2909850" y="78925"/>
            <a:ext cx="33243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3C78D8"/>
                </a:solidFill>
                <a:latin typeface="Impact"/>
                <a:ea typeface="Impact"/>
                <a:cs typeface="Impact"/>
                <a:sym typeface="Impact"/>
              </a:rPr>
              <a:t>Day Three:</a:t>
            </a:r>
            <a:endParaRPr sz="3200">
              <a:solidFill>
                <a:srgbClr val="3C78D8"/>
              </a:solidFill>
              <a:latin typeface="Impact"/>
              <a:ea typeface="Impact"/>
              <a:cs typeface="Impact"/>
              <a:sym typeface="Impact"/>
            </a:endParaRPr>
          </a:p>
        </p:txBody>
      </p:sp>
      <p:sp>
        <p:nvSpPr>
          <p:cNvPr id="108" name="Google Shape;108;p18"/>
          <p:cNvSpPr/>
          <p:nvPr/>
        </p:nvSpPr>
        <p:spPr>
          <a:xfrm>
            <a:off x="197275" y="749675"/>
            <a:ext cx="8769300" cy="42021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8"/>
          <p:cNvSpPr txBox="1"/>
          <p:nvPr/>
        </p:nvSpPr>
        <p:spPr>
          <a:xfrm>
            <a:off x="606775" y="1124850"/>
            <a:ext cx="7950300" cy="29361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SzPts val="1600"/>
              <a:buChar char="-"/>
            </a:pPr>
            <a:r>
              <a:rPr b="1" lang="en" sz="1600"/>
              <a:t>Students will come into class and continue working on their book with teacher interaction and guidance for a portion of the class</a:t>
            </a:r>
            <a:endParaRPr b="1" sz="1600"/>
          </a:p>
          <a:p>
            <a:pPr indent="0" lvl="0" marL="45720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To try and avoid students becoming bored and off task, as a class, students will look at another story book: </a:t>
            </a:r>
            <a:r>
              <a:rPr b="1" i="1" lang="en" sz="1600"/>
              <a:t>Brown Bear, Brown Bear, what do you see? </a:t>
            </a:r>
            <a:r>
              <a:rPr b="1" lang="en" sz="1600"/>
              <a:t>By Bill Martin Jr and talk about the same questions as before (</a:t>
            </a:r>
            <a:r>
              <a:rPr b="1" lang="en" sz="1600">
                <a:solidFill>
                  <a:schemeClr val="dk1"/>
                </a:solidFill>
              </a:rPr>
              <a:t>what does it look like the images are made of? How do the words on the page match or not match the pictures on the page?)</a:t>
            </a:r>
            <a:endParaRPr b="1" sz="1600">
              <a:solidFill>
                <a:schemeClr val="dk1"/>
              </a:solidFill>
            </a:endParaRPr>
          </a:p>
          <a:p>
            <a:pPr indent="0" lvl="0" marL="0" rtl="0" algn="l">
              <a:spcBef>
                <a:spcPts val="0"/>
              </a:spcBef>
              <a:spcAft>
                <a:spcPts val="0"/>
              </a:spcAft>
              <a:buNone/>
            </a:pPr>
            <a:r>
              <a:t/>
            </a:r>
            <a:endParaRPr b="1" sz="1600">
              <a:solidFill>
                <a:schemeClr val="dk1"/>
              </a:solidFill>
            </a:endParaRPr>
          </a:p>
          <a:p>
            <a:pPr indent="-330200" lvl="0" marL="457200" rtl="0" algn="l">
              <a:spcBef>
                <a:spcPts val="0"/>
              </a:spcBef>
              <a:spcAft>
                <a:spcPts val="0"/>
              </a:spcAft>
              <a:buClr>
                <a:schemeClr val="dk1"/>
              </a:buClr>
              <a:buSzPts val="1600"/>
              <a:buChar char="-"/>
            </a:pPr>
            <a:r>
              <a:rPr b="1" lang="en" sz="1600">
                <a:solidFill>
                  <a:schemeClr val="dk1"/>
                </a:solidFill>
              </a:rPr>
              <a:t>after the class looks at the book, students should continue working on their books with teacher interaction again. </a:t>
            </a:r>
            <a:endParaRPr b="1" sz="16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13" name="Shape 113"/>
        <p:cNvGrpSpPr/>
        <p:nvPr/>
      </p:nvGrpSpPr>
      <p:grpSpPr>
        <a:xfrm>
          <a:off x="0" y="0"/>
          <a:ext cx="0" cy="0"/>
          <a:chOff x="0" y="0"/>
          <a:chExt cx="0" cy="0"/>
        </a:xfrm>
      </p:grpSpPr>
      <p:sp>
        <p:nvSpPr>
          <p:cNvPr id="114" name="Google Shape;114;p19"/>
          <p:cNvSpPr txBox="1"/>
          <p:nvPr/>
        </p:nvSpPr>
        <p:spPr>
          <a:xfrm>
            <a:off x="2781600" y="108525"/>
            <a:ext cx="35808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3C78D8"/>
                </a:solidFill>
                <a:latin typeface="Impact"/>
                <a:ea typeface="Impact"/>
                <a:cs typeface="Impact"/>
                <a:sym typeface="Impact"/>
              </a:rPr>
              <a:t>Day Four:</a:t>
            </a:r>
            <a:endParaRPr sz="3200">
              <a:solidFill>
                <a:srgbClr val="3C78D8"/>
              </a:solidFill>
              <a:latin typeface="Impact"/>
              <a:ea typeface="Impact"/>
              <a:cs typeface="Impact"/>
              <a:sym typeface="Impact"/>
            </a:endParaRPr>
          </a:p>
        </p:txBody>
      </p:sp>
      <p:sp>
        <p:nvSpPr>
          <p:cNvPr id="115" name="Google Shape;115;p19"/>
          <p:cNvSpPr/>
          <p:nvPr/>
        </p:nvSpPr>
        <p:spPr>
          <a:xfrm>
            <a:off x="177550" y="818725"/>
            <a:ext cx="8759400" cy="40047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9"/>
          <p:cNvSpPr txBox="1"/>
          <p:nvPr/>
        </p:nvSpPr>
        <p:spPr>
          <a:xfrm>
            <a:off x="672925" y="1620475"/>
            <a:ext cx="7694100" cy="24012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SzPts val="1600"/>
              <a:buChar char="-"/>
            </a:pPr>
            <a:r>
              <a:rPr b="1" lang="en" sz="1600"/>
              <a:t>Day four will be the last day for </a:t>
            </a:r>
            <a:r>
              <a:rPr b="1" lang="en" sz="1600"/>
              <a:t>finishing</a:t>
            </a:r>
            <a:r>
              <a:rPr b="1" lang="en" sz="1600"/>
              <a:t> up all the coloring, writing, and picture making in the books.</a:t>
            </a:r>
            <a:endParaRPr b="1" sz="1600"/>
          </a:p>
          <a:p>
            <a:pPr indent="0" lvl="0" marL="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Teacher will reintroduce expectations to the class for the project, and will tell students to prepare for sharing and presenting.</a:t>
            </a:r>
            <a:endParaRPr b="1" sz="1600"/>
          </a:p>
          <a:p>
            <a:pPr indent="0" lvl="0" marL="457200" rtl="0" algn="l">
              <a:spcBef>
                <a:spcPts val="0"/>
              </a:spcBef>
              <a:spcAft>
                <a:spcPts val="0"/>
              </a:spcAft>
              <a:buNone/>
            </a:pPr>
            <a:r>
              <a:t/>
            </a:r>
            <a:endParaRPr b="1" sz="1600"/>
          </a:p>
          <a:p>
            <a:pPr indent="-330200" lvl="0" marL="457200" rtl="0" algn="l">
              <a:spcBef>
                <a:spcPts val="0"/>
              </a:spcBef>
              <a:spcAft>
                <a:spcPts val="0"/>
              </a:spcAft>
              <a:buSzPts val="1600"/>
              <a:buChar char="-"/>
            </a:pPr>
            <a:r>
              <a:rPr b="1" lang="en" sz="1600"/>
              <a:t>Students will continue their work on their storybook, and should be wrapping up.</a:t>
            </a:r>
            <a:endParaRPr b="1" sz="1600"/>
          </a:p>
          <a:p>
            <a:pPr indent="0" lvl="0" marL="0" rtl="0" algn="l">
              <a:spcBef>
                <a:spcPts val="0"/>
              </a:spcBef>
              <a:spcAft>
                <a:spcPts val="0"/>
              </a:spcAft>
              <a:buNone/>
            </a:pPr>
            <a:r>
              <a:t/>
            </a:r>
            <a:endParaRPr b="1"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20" name="Shape 120"/>
        <p:cNvGrpSpPr/>
        <p:nvPr/>
      </p:nvGrpSpPr>
      <p:grpSpPr>
        <a:xfrm>
          <a:off x="0" y="0"/>
          <a:ext cx="0" cy="0"/>
          <a:chOff x="0" y="0"/>
          <a:chExt cx="0" cy="0"/>
        </a:xfrm>
      </p:grpSpPr>
      <p:sp>
        <p:nvSpPr>
          <p:cNvPr id="121" name="Google Shape;121;p20"/>
          <p:cNvSpPr txBox="1"/>
          <p:nvPr/>
        </p:nvSpPr>
        <p:spPr>
          <a:xfrm>
            <a:off x="2781600" y="108525"/>
            <a:ext cx="35808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3C78D8"/>
                </a:solidFill>
                <a:latin typeface="Impact"/>
                <a:ea typeface="Impact"/>
                <a:cs typeface="Impact"/>
                <a:sym typeface="Impact"/>
              </a:rPr>
              <a:t>Day Five:</a:t>
            </a:r>
            <a:endParaRPr sz="3200">
              <a:solidFill>
                <a:srgbClr val="3C78D8"/>
              </a:solidFill>
              <a:latin typeface="Impact"/>
              <a:ea typeface="Impact"/>
              <a:cs typeface="Impact"/>
              <a:sym typeface="Impact"/>
            </a:endParaRPr>
          </a:p>
        </p:txBody>
      </p:sp>
      <p:sp>
        <p:nvSpPr>
          <p:cNvPr id="122" name="Google Shape;122;p20"/>
          <p:cNvSpPr/>
          <p:nvPr/>
        </p:nvSpPr>
        <p:spPr>
          <a:xfrm>
            <a:off x="177550" y="818725"/>
            <a:ext cx="8759400" cy="4004700"/>
          </a:xfrm>
          <a:prstGeom prst="roundRect">
            <a:avLst>
              <a:gd fmla="val 16667" name="adj"/>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0"/>
          <p:cNvSpPr txBox="1"/>
          <p:nvPr/>
        </p:nvSpPr>
        <p:spPr>
          <a:xfrm>
            <a:off x="675575" y="1863750"/>
            <a:ext cx="7694100" cy="1416000"/>
          </a:xfrm>
          <a:prstGeom prst="rect">
            <a:avLst/>
          </a:prstGeom>
          <a:noFill/>
          <a:ln>
            <a:noFill/>
          </a:ln>
        </p:spPr>
        <p:txBody>
          <a:bodyPr anchorCtr="0" anchor="t" bIns="91425" lIns="91425" spcFirstLastPara="1" rIns="91425" wrap="square" tIns="91425">
            <a:spAutoFit/>
          </a:bodyPr>
          <a:lstStyle/>
          <a:p>
            <a:pPr indent="-330200" lvl="0" marL="457200" rtl="0" algn="l">
              <a:spcBef>
                <a:spcPts val="0"/>
              </a:spcBef>
              <a:spcAft>
                <a:spcPts val="0"/>
              </a:spcAft>
              <a:buSzPts val="1600"/>
              <a:buChar char="-"/>
            </a:pPr>
            <a:r>
              <a:rPr b="1" lang="en" sz="1600"/>
              <a:t>Day five will be designated to sharing and presenting projects. </a:t>
            </a:r>
            <a:r>
              <a:rPr b="1" lang="en" sz="1600"/>
              <a:t>Students</a:t>
            </a:r>
            <a:r>
              <a:rPr b="1" lang="en" sz="1600"/>
              <a:t> will have the </a:t>
            </a:r>
            <a:r>
              <a:rPr b="1" lang="en" sz="1600"/>
              <a:t>opportunity</a:t>
            </a:r>
            <a:r>
              <a:rPr b="1" lang="en" sz="1600"/>
              <a:t> to read their books to the class, like the teacher had presented the example books before. Students will take turns and discuss and share for the day.</a:t>
            </a:r>
            <a:endParaRPr b="1" sz="1600"/>
          </a:p>
          <a:p>
            <a:pPr indent="0" lvl="0" marL="0" rtl="0" algn="l">
              <a:spcBef>
                <a:spcPts val="0"/>
              </a:spcBef>
              <a:spcAft>
                <a:spcPts val="0"/>
              </a:spcAft>
              <a:buNone/>
            </a:pPr>
            <a:r>
              <a:t/>
            </a:r>
            <a:endParaRPr b="1" sz="1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AD1DC"/>
        </a:solidFill>
      </p:bgPr>
    </p:bg>
    <p:spTree>
      <p:nvGrpSpPr>
        <p:cNvPr id="127" name="Shape 127"/>
        <p:cNvGrpSpPr/>
        <p:nvPr/>
      </p:nvGrpSpPr>
      <p:grpSpPr>
        <a:xfrm>
          <a:off x="0" y="0"/>
          <a:ext cx="0" cy="0"/>
          <a:chOff x="0" y="0"/>
          <a:chExt cx="0" cy="0"/>
        </a:xfrm>
      </p:grpSpPr>
      <p:pic>
        <p:nvPicPr>
          <p:cNvPr id="128" name="Google Shape;128;p21"/>
          <p:cNvPicPr preferRelativeResize="0"/>
          <p:nvPr/>
        </p:nvPicPr>
        <p:blipFill rotWithShape="1">
          <a:blip r:embed="rId3">
            <a:alphaModFix/>
          </a:blip>
          <a:srcRect b="0" l="49657" r="0" t="0"/>
          <a:stretch/>
        </p:blipFill>
        <p:spPr>
          <a:xfrm>
            <a:off x="88775" y="650450"/>
            <a:ext cx="2843225" cy="3842599"/>
          </a:xfrm>
          <a:prstGeom prst="rect">
            <a:avLst/>
          </a:prstGeom>
          <a:noFill/>
          <a:ln>
            <a:noFill/>
          </a:ln>
        </p:spPr>
      </p:pic>
      <p:pic>
        <p:nvPicPr>
          <p:cNvPr id="129" name="Google Shape;129;p21"/>
          <p:cNvPicPr preferRelativeResize="0"/>
          <p:nvPr/>
        </p:nvPicPr>
        <p:blipFill rotWithShape="1">
          <a:blip r:embed="rId4">
            <a:alphaModFix/>
          </a:blip>
          <a:srcRect b="0" l="997" r="47309" t="0"/>
          <a:stretch/>
        </p:blipFill>
        <p:spPr>
          <a:xfrm>
            <a:off x="3127976" y="647824"/>
            <a:ext cx="2959773" cy="3847852"/>
          </a:xfrm>
          <a:prstGeom prst="rect">
            <a:avLst/>
          </a:prstGeom>
          <a:noFill/>
          <a:ln>
            <a:noFill/>
          </a:ln>
        </p:spPr>
      </p:pic>
      <p:pic>
        <p:nvPicPr>
          <p:cNvPr id="130" name="Google Shape;130;p21"/>
          <p:cNvPicPr preferRelativeResize="0"/>
          <p:nvPr/>
        </p:nvPicPr>
        <p:blipFill rotWithShape="1">
          <a:blip r:embed="rId4">
            <a:alphaModFix/>
          </a:blip>
          <a:srcRect b="0" l="52383" r="0" t="2104"/>
          <a:stretch/>
        </p:blipFill>
        <p:spPr>
          <a:xfrm>
            <a:off x="6283725" y="650450"/>
            <a:ext cx="2781357" cy="38426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